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2"/>
  </p:notesMasterIdLst>
  <p:sldIdLst>
    <p:sldId id="256" r:id="rId2"/>
    <p:sldId id="281" r:id="rId3"/>
    <p:sldId id="282" r:id="rId4"/>
    <p:sldId id="287" r:id="rId5"/>
    <p:sldId id="285" r:id="rId6"/>
    <p:sldId id="286" r:id="rId7"/>
    <p:sldId id="284" r:id="rId8"/>
    <p:sldId id="276" r:id="rId9"/>
    <p:sldId id="259" r:id="rId10"/>
    <p:sldId id="272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59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81320" autoAdjust="0"/>
  </p:normalViewPr>
  <p:slideViewPr>
    <p:cSldViewPr snapToGrid="0">
      <p:cViewPr varScale="1">
        <p:scale>
          <a:sx n="67" d="100"/>
          <a:sy n="67" d="100"/>
        </p:scale>
        <p:origin x="121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7783D-F215-4CC7-AC89-8B8AABD483C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1D11766C-A7A4-415E-B9C9-D3E0711F823E}">
      <dgm:prSet phldrT="[Texte]"/>
      <dgm:spPr/>
      <dgm:t>
        <a:bodyPr/>
        <a:lstStyle/>
        <a:p>
          <a:r>
            <a:rPr lang="fr-FR" dirty="0"/>
            <a:t>Contrôle continu</a:t>
          </a:r>
        </a:p>
      </dgm:t>
    </dgm:pt>
    <dgm:pt modelId="{1CD68F58-3CA3-4055-8614-3257D6D203B2}" type="parTrans" cxnId="{93A5F399-B804-42F0-97D4-983840E45679}">
      <dgm:prSet/>
      <dgm:spPr/>
      <dgm:t>
        <a:bodyPr/>
        <a:lstStyle/>
        <a:p>
          <a:endParaRPr lang="fr-FR"/>
        </a:p>
      </dgm:t>
    </dgm:pt>
    <dgm:pt modelId="{3AC37055-D237-4FF9-8B55-4F15FE2B43C3}" type="sibTrans" cxnId="{93A5F399-B804-42F0-97D4-983840E45679}">
      <dgm:prSet/>
      <dgm:spPr/>
      <dgm:t>
        <a:bodyPr/>
        <a:lstStyle/>
        <a:p>
          <a:endParaRPr lang="fr-FR"/>
        </a:p>
      </dgm:t>
    </dgm:pt>
    <dgm:pt modelId="{A71A31E9-DF89-40D9-8F27-10526107A9A6}">
      <dgm:prSet phldrT="[Texte]"/>
      <dgm:spPr/>
      <dgm:t>
        <a:bodyPr/>
        <a:lstStyle/>
        <a:p>
          <a:r>
            <a:rPr lang="fr-FR" dirty="0"/>
            <a:t>Epreuves ponctuelles</a:t>
          </a:r>
        </a:p>
      </dgm:t>
    </dgm:pt>
    <dgm:pt modelId="{C0E661E2-4FAC-4754-8E67-C9CA6505DC40}" type="parTrans" cxnId="{BD2C281C-467C-4EBE-8659-40068E5C22B7}">
      <dgm:prSet/>
      <dgm:spPr/>
      <dgm:t>
        <a:bodyPr/>
        <a:lstStyle/>
        <a:p>
          <a:endParaRPr lang="fr-FR"/>
        </a:p>
      </dgm:t>
    </dgm:pt>
    <dgm:pt modelId="{E8394E20-5396-49DE-A0AF-E0659A2D1028}" type="sibTrans" cxnId="{BD2C281C-467C-4EBE-8659-40068E5C22B7}">
      <dgm:prSet/>
      <dgm:spPr/>
      <dgm:t>
        <a:bodyPr/>
        <a:lstStyle/>
        <a:p>
          <a:endParaRPr lang="fr-FR"/>
        </a:p>
      </dgm:t>
    </dgm:pt>
    <dgm:pt modelId="{A18BB5C1-D626-40B5-8477-345A07255C61}" type="pres">
      <dgm:prSet presAssocID="{D0D7783D-F215-4CC7-AC89-8B8AABD483C1}" presName="CompostProcess" presStyleCnt="0">
        <dgm:presLayoutVars>
          <dgm:dir/>
          <dgm:resizeHandles val="exact"/>
        </dgm:presLayoutVars>
      </dgm:prSet>
      <dgm:spPr/>
    </dgm:pt>
    <dgm:pt modelId="{D6FFC889-3C75-4047-89D6-3B7FD653195E}" type="pres">
      <dgm:prSet presAssocID="{D0D7783D-F215-4CC7-AC89-8B8AABD483C1}" presName="arrow" presStyleLbl="bgShp" presStyleIdx="0" presStyleCnt="1" custScaleX="111858" custLinFactNeighborX="2895" custLinFactNeighborY="441"/>
      <dgm:spPr/>
    </dgm:pt>
    <dgm:pt modelId="{7B4FBA69-22E3-4BF2-B419-3B3C0DB54FF1}" type="pres">
      <dgm:prSet presAssocID="{D0D7783D-F215-4CC7-AC89-8B8AABD483C1}" presName="linearProcess" presStyleCnt="0"/>
      <dgm:spPr/>
    </dgm:pt>
    <dgm:pt modelId="{9D132812-1ABF-422D-AA19-A62DDB904468}" type="pres">
      <dgm:prSet presAssocID="{1D11766C-A7A4-415E-B9C9-D3E0711F823E}" presName="textNode" presStyleLbl="node1" presStyleIdx="0" presStyleCnt="2" custScaleX="78960" custScaleY="164508" custLinFactX="-12204" custLinFactNeighborX="-100000" custLinFactNeighborY="-3886">
        <dgm:presLayoutVars>
          <dgm:bulletEnabled val="1"/>
        </dgm:presLayoutVars>
      </dgm:prSet>
      <dgm:spPr/>
    </dgm:pt>
    <dgm:pt modelId="{ED5DEAB1-CB20-4976-9909-C599A338A2A8}" type="pres">
      <dgm:prSet presAssocID="{3AC37055-D237-4FF9-8B55-4F15FE2B43C3}" presName="sibTrans" presStyleCnt="0"/>
      <dgm:spPr/>
    </dgm:pt>
    <dgm:pt modelId="{4A32EB03-5BB2-4C4B-A7F0-8512C79233D6}" type="pres">
      <dgm:prSet presAssocID="{A71A31E9-DF89-40D9-8F27-10526107A9A6}" presName="textNode" presStyleLbl="node1" presStyleIdx="1" presStyleCnt="2" custScaleX="77091" custScaleY="167099" custLinFactX="-4064" custLinFactNeighborX="-100000" custLinFactNeighborY="-3886">
        <dgm:presLayoutVars>
          <dgm:bulletEnabled val="1"/>
        </dgm:presLayoutVars>
      </dgm:prSet>
      <dgm:spPr/>
    </dgm:pt>
  </dgm:ptLst>
  <dgm:cxnLst>
    <dgm:cxn modelId="{BD2C281C-467C-4EBE-8659-40068E5C22B7}" srcId="{D0D7783D-F215-4CC7-AC89-8B8AABD483C1}" destId="{A71A31E9-DF89-40D9-8F27-10526107A9A6}" srcOrd="1" destOrd="0" parTransId="{C0E661E2-4FAC-4754-8E67-C9CA6505DC40}" sibTransId="{E8394E20-5396-49DE-A0AF-E0659A2D1028}"/>
    <dgm:cxn modelId="{EA404361-C943-4DE9-B2F5-4B48D89B0EF7}" type="presOf" srcId="{A71A31E9-DF89-40D9-8F27-10526107A9A6}" destId="{4A32EB03-5BB2-4C4B-A7F0-8512C79233D6}" srcOrd="0" destOrd="0" presId="urn:microsoft.com/office/officeart/2005/8/layout/hProcess9"/>
    <dgm:cxn modelId="{3D420E76-550F-4747-91BB-E8DDDC0E92E4}" type="presOf" srcId="{1D11766C-A7A4-415E-B9C9-D3E0711F823E}" destId="{9D132812-1ABF-422D-AA19-A62DDB904468}" srcOrd="0" destOrd="0" presId="urn:microsoft.com/office/officeart/2005/8/layout/hProcess9"/>
    <dgm:cxn modelId="{93A5F399-B804-42F0-97D4-983840E45679}" srcId="{D0D7783D-F215-4CC7-AC89-8B8AABD483C1}" destId="{1D11766C-A7A4-415E-B9C9-D3E0711F823E}" srcOrd="0" destOrd="0" parTransId="{1CD68F58-3CA3-4055-8614-3257D6D203B2}" sibTransId="{3AC37055-D237-4FF9-8B55-4F15FE2B43C3}"/>
    <dgm:cxn modelId="{DFB01CA0-4143-4EF8-B6D0-DB568683EAA6}" type="presOf" srcId="{D0D7783D-F215-4CC7-AC89-8B8AABD483C1}" destId="{A18BB5C1-D626-40B5-8477-345A07255C61}" srcOrd="0" destOrd="0" presId="urn:microsoft.com/office/officeart/2005/8/layout/hProcess9"/>
    <dgm:cxn modelId="{8E3B30F3-C97D-4226-A4EC-40360BFE1E30}" type="presParOf" srcId="{A18BB5C1-D626-40B5-8477-345A07255C61}" destId="{D6FFC889-3C75-4047-89D6-3B7FD653195E}" srcOrd="0" destOrd="0" presId="urn:microsoft.com/office/officeart/2005/8/layout/hProcess9"/>
    <dgm:cxn modelId="{A764DCCB-1CCB-4FD3-ADAC-FC5E7D49D54B}" type="presParOf" srcId="{A18BB5C1-D626-40B5-8477-345A07255C61}" destId="{7B4FBA69-22E3-4BF2-B419-3B3C0DB54FF1}" srcOrd="1" destOrd="0" presId="urn:microsoft.com/office/officeart/2005/8/layout/hProcess9"/>
    <dgm:cxn modelId="{AF0D3378-4AA0-4B7B-9513-03A0A1E03CFD}" type="presParOf" srcId="{7B4FBA69-22E3-4BF2-B419-3B3C0DB54FF1}" destId="{9D132812-1ABF-422D-AA19-A62DDB904468}" srcOrd="0" destOrd="0" presId="urn:microsoft.com/office/officeart/2005/8/layout/hProcess9"/>
    <dgm:cxn modelId="{E1D33787-7004-4102-9710-26501E667F8C}" type="presParOf" srcId="{7B4FBA69-22E3-4BF2-B419-3B3C0DB54FF1}" destId="{ED5DEAB1-CB20-4976-9909-C599A338A2A8}" srcOrd="1" destOrd="0" presId="urn:microsoft.com/office/officeart/2005/8/layout/hProcess9"/>
    <dgm:cxn modelId="{33761936-915C-4F74-B613-96CF0E34F859}" type="presParOf" srcId="{7B4FBA69-22E3-4BF2-B419-3B3C0DB54FF1}" destId="{4A32EB03-5BB2-4C4B-A7F0-8512C79233D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FC889-3C75-4047-89D6-3B7FD653195E}">
      <dsp:nvSpPr>
        <dsp:cNvPr id="0" name=""/>
        <dsp:cNvSpPr/>
      </dsp:nvSpPr>
      <dsp:spPr>
        <a:xfrm>
          <a:off x="342148" y="0"/>
          <a:ext cx="6611101" cy="216217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32812-1ABF-422D-AA19-A62DDB904468}">
      <dsp:nvSpPr>
        <dsp:cNvPr id="0" name=""/>
        <dsp:cNvSpPr/>
      </dsp:nvSpPr>
      <dsp:spPr>
        <a:xfrm>
          <a:off x="788732" y="336088"/>
          <a:ext cx="1996243" cy="14227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Contrôle continu</a:t>
          </a:r>
        </a:p>
      </dsp:txBody>
      <dsp:txXfrm>
        <a:off x="858186" y="405542"/>
        <a:ext cx="1857335" cy="1283871"/>
      </dsp:txXfrm>
    </dsp:sp>
    <dsp:sp modelId="{4A32EB03-5BB2-4C4B-A7F0-8512C79233D6}">
      <dsp:nvSpPr>
        <dsp:cNvPr id="0" name=""/>
        <dsp:cNvSpPr/>
      </dsp:nvSpPr>
      <dsp:spPr>
        <a:xfrm>
          <a:off x="3220772" y="324883"/>
          <a:ext cx="2055596" cy="144518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Epreuves ponctuelles</a:t>
          </a:r>
        </a:p>
      </dsp:txBody>
      <dsp:txXfrm>
        <a:off x="3291320" y="395431"/>
        <a:ext cx="1914500" cy="130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86028-27C0-434A-A0B1-0B94FF1A223A}" type="datetimeFigureOut">
              <a:rPr lang="fr-FR" smtClean="0"/>
              <a:t>05/11/2022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9E6EB-7EAE-49E2-A461-7C1B1B048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67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9E6EB-7EAE-49E2-A461-7C1B1B04893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Parcours choisi aussi en fonction des résultats / des capacités / des compétences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Attention plus de changement possible – l’inscription aux examens entérine les choix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="1" dirty="0"/>
              <a:t>disciplines de spécialité</a:t>
            </a:r>
            <a:r>
              <a:rPr lang="fr-FR" dirty="0"/>
              <a:t> : bénéficient d'horaires significatifs permettant de proposer des programmes ambitieux et de donner du temps aux élèves pour les apprentissages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Choix de la spécialité abandonné à indiquer en ligne – ATTENTION A NE PAS PERDRE LES IDENTIFIANTS CYCLADES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9E6EB-7EAE-49E2-A461-7C1B1B0489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3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projet d’évaluation de l’établissement, élaboré par l’équipe pédagogique, présente des principes communs à l’évaluation des élèves. Tous les professeurs disposent d’un guide commun de l’évaluation permettant d’harmoniser les pratiques.</a:t>
            </a:r>
          </a:p>
          <a:p>
            <a:r>
              <a:rPr lang="fr-FR" dirty="0"/>
              <a:t>En fin de trimestre ou semestre, le conseil de classe de l'établissement se réunit et valide les notes de contrôle continu de chaque élève -&gt; un élève peut être amené à passer des </a:t>
            </a:r>
            <a:r>
              <a:rPr lang="fr-FR" b="1" dirty="0"/>
              <a:t>épreuves de remplacement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9E6EB-7EAE-49E2-A461-7C1B1B0489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19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9E6EB-7EAE-49E2-A461-7C1B1B0489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34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9E6EB-7EAE-49E2-A461-7C1B1B0489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799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9E6EB-7EAE-49E2-A461-7C1B1B0489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31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9E6EB-7EAE-49E2-A461-7C1B1B0489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29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174-2CAE-4C46-9423-B78B45892662}" type="datetimeFigureOut">
              <a:rPr lang="fr-FR" smtClean="0"/>
              <a:t>05/11/2022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3963-EEB8-4B05-844F-149FF117AFF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9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174-2CAE-4C46-9423-B78B45892662}" type="datetimeFigureOut">
              <a:rPr lang="fr-FR" smtClean="0"/>
              <a:t>05/11/2022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3963-EEB8-4B05-844F-149FF117A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12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174-2CAE-4C46-9423-B78B45892662}" type="datetimeFigureOut">
              <a:rPr lang="fr-FR" smtClean="0"/>
              <a:t>05/11/2022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3963-EEB8-4B05-844F-149FF117A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77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174-2CAE-4C46-9423-B78B45892662}" type="datetimeFigureOut">
              <a:rPr lang="fr-FR" smtClean="0"/>
              <a:t>05/11/2022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3963-EEB8-4B05-844F-149FF117A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45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174-2CAE-4C46-9423-B78B45892662}" type="datetimeFigureOut">
              <a:rPr lang="fr-FR" smtClean="0"/>
              <a:t>05/11/2022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3963-EEB8-4B05-844F-149FF117AFF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99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174-2CAE-4C46-9423-B78B45892662}" type="datetimeFigureOut">
              <a:rPr lang="fr-FR" smtClean="0"/>
              <a:t>05/11/2022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3963-EEB8-4B05-844F-149FF117A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38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174-2CAE-4C46-9423-B78B45892662}" type="datetimeFigureOut">
              <a:rPr lang="fr-FR" smtClean="0"/>
              <a:t>05/11/2022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3963-EEB8-4B05-844F-149FF117A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13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174-2CAE-4C46-9423-B78B45892662}" type="datetimeFigureOut">
              <a:rPr lang="fr-FR" smtClean="0"/>
              <a:t>05/11/2022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3963-EEB8-4B05-844F-149FF117A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25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174-2CAE-4C46-9423-B78B45892662}" type="datetimeFigureOut">
              <a:rPr lang="fr-FR" smtClean="0"/>
              <a:t>05/11/2022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3963-EEB8-4B05-844F-149FF117A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80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0C3174-2CAE-4C46-9423-B78B45892662}" type="datetimeFigureOut">
              <a:rPr lang="fr-FR" smtClean="0"/>
              <a:t>05/11/2022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973963-EEB8-4B05-844F-149FF117A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5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174-2CAE-4C46-9423-B78B45892662}" type="datetimeFigureOut">
              <a:rPr lang="fr-FR" smtClean="0"/>
              <a:t>05/11/2022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3963-EEB8-4B05-844F-149FF117A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19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0C3174-2CAE-4C46-9423-B78B45892662}" type="datetimeFigureOut">
              <a:rPr lang="fr-FR" smtClean="0"/>
              <a:t>05/11/2022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973963-EEB8-4B05-844F-149FF117AFF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6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vs.pare-ambroise@ac-nantes.f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9" y="513450"/>
            <a:ext cx="2516667" cy="22482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12756" y="1764228"/>
            <a:ext cx="6469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RENCONTRE </a:t>
            </a:r>
          </a:p>
          <a:p>
            <a:pPr algn="ctr"/>
            <a:r>
              <a:rPr lang="fr-FR" sz="4000" b="1" dirty="0"/>
              <a:t>PARENTS 1</a:t>
            </a:r>
            <a:r>
              <a:rPr lang="fr-FR" sz="4000" b="1" baseline="30000" dirty="0"/>
              <a:t>ère</a:t>
            </a:r>
            <a:endParaRPr lang="fr-FR" sz="4000" b="1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EA02A93-D1EA-40F3-B680-25065871C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49" y="4737100"/>
            <a:ext cx="10686751" cy="7285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576" tIns="72576" rIns="576" bIns="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Berlin Sans FB" panose="020E0602020502020306" pitchFamily="34" charset="0"/>
              </a:rPr>
              <a:t>Le 7 et 8 novembre 2022</a:t>
            </a:r>
            <a:endParaRPr kumimoji="0" lang="fr-FR" altLang="fr-F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6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490F76-09CE-4883-835D-E96098309F5F}"/>
              </a:ext>
            </a:extLst>
          </p:cNvPr>
          <p:cNvSpPr/>
          <p:nvPr/>
        </p:nvSpPr>
        <p:spPr>
          <a:xfrm>
            <a:off x="227661" y="262798"/>
            <a:ext cx="105156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sz="3200" b="1" dirty="0">
                <a:solidFill>
                  <a:schemeClr val="accent2"/>
                </a:solidFill>
              </a:rPr>
              <a:t>Retrouvez l’actualité du lycée</a:t>
            </a:r>
          </a:p>
          <a:p>
            <a:pPr lvl="2"/>
            <a:endParaRPr lang="fr-FR" sz="1100" dirty="0"/>
          </a:p>
          <a:p>
            <a:pPr marL="74613" lvl="2">
              <a:spcAft>
                <a:spcPts val="600"/>
              </a:spcAft>
              <a:buClr>
                <a:schemeClr val="accent2"/>
              </a:buClr>
            </a:pPr>
            <a:r>
              <a:rPr lang="fr-FR" b="1" dirty="0"/>
              <a:t>Sur Internet				       Sur Instagram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endParaRPr lang="fr-FR" b="1" dirty="0">
              <a:solidFill>
                <a:srgbClr val="FF0000"/>
              </a:solidFill>
            </a:endParaRP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endParaRPr lang="fr-FR" dirty="0"/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038833-9060-41D4-B4CC-C035BE02A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12"/>
          <a:stretch/>
        </p:blipFill>
        <p:spPr>
          <a:xfrm>
            <a:off x="627917" y="1352195"/>
            <a:ext cx="4332010" cy="51538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486E4D-6D76-4F88-B8EF-717571E1B2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0" r="2599"/>
          <a:stretch/>
        </p:blipFill>
        <p:spPr>
          <a:xfrm>
            <a:off x="5217180" y="1352195"/>
            <a:ext cx="3822915" cy="34478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D3CC363-1AB8-43C0-84B9-BCA9E8C63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475" y="2969324"/>
            <a:ext cx="4873525" cy="36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8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DBB3E1-E6E1-4105-AF6F-C08A6B00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C161A2-C1EC-40A1-ADFA-31EACECB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9600"/>
            <a:ext cx="10058400" cy="39894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600" b="1" dirty="0"/>
              <a:t> La classe de première et les modalités d’examens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600" b="1" dirty="0"/>
              <a:t> Focus sur le BAC de français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600" b="1" dirty="0"/>
              <a:t> L’orientation : comment se préparer</a:t>
            </a:r>
          </a:p>
        </p:txBody>
      </p:sp>
    </p:spTree>
    <p:extLst>
      <p:ext uri="{BB962C8B-B14F-4D97-AF65-F5344CB8AC3E}">
        <p14:creationId xmlns:p14="http://schemas.microsoft.com/office/powerpoint/2010/main" val="418810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49E80-5D81-49FB-B438-232C433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8503"/>
            <a:ext cx="10058400" cy="1450757"/>
          </a:xfrm>
        </p:spPr>
        <p:txBody>
          <a:bodyPr>
            <a:normAutofit/>
          </a:bodyPr>
          <a:lstStyle/>
          <a:p>
            <a:r>
              <a:rPr lang="fr-FR" b="1" dirty="0">
                <a:latin typeface="+mn-lt"/>
              </a:rPr>
              <a:t>La classe de première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781EDA-3E30-4715-BE38-629673FE7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b="1" dirty="0"/>
              <a:t> 1 parcours choisi par chaque lycéen en fonction de ses goûts et de ses ambitions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/>
              <a:t> 3 types d'enseignements</a:t>
            </a:r>
            <a:r>
              <a:rPr lang="fr-FR" sz="2400" dirty="0"/>
              <a:t> :</a:t>
            </a:r>
          </a:p>
          <a:p>
            <a:pPr lvl="2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fr-FR" sz="1800" dirty="0"/>
              <a:t>Un large socle de culture commune, humaniste et scientifique, ouvert aux enjeux de l'avenir</a:t>
            </a:r>
          </a:p>
          <a:p>
            <a:pPr lvl="2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fr-FR" sz="1800" dirty="0"/>
              <a:t>Des </a:t>
            </a:r>
            <a:r>
              <a:rPr lang="fr-FR" sz="1800" b="1" dirty="0"/>
              <a:t>disciplines de spécialité</a:t>
            </a:r>
            <a:r>
              <a:rPr lang="fr-FR" sz="1800" dirty="0"/>
              <a:t> choisies par l'élève </a:t>
            </a:r>
          </a:p>
          <a:p>
            <a:pPr marL="384048" lvl="2" indent="0">
              <a:buClr>
                <a:schemeClr val="accent6"/>
              </a:buClr>
              <a:buNone/>
            </a:pPr>
            <a:r>
              <a:rPr lang="fr-FR" sz="1800" b="1" dirty="0"/>
              <a:t>	3 disciplines en classe de première puis 2 en terminale parmi les trois suivies en première</a:t>
            </a:r>
          </a:p>
          <a:p>
            <a:pPr lvl="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FF9900"/>
                </a:solidFill>
              </a:rPr>
              <a:t>Choix à faire au mois de mai : à indiquer au PP et à valider en ligne sur CYCLADES</a:t>
            </a:r>
          </a:p>
          <a:p>
            <a:pPr lvl="2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fr-FR" sz="1800" dirty="0"/>
              <a:t>Des enseignements facultatifs, des options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/>
              <a:t> 1 temps d'aide à l'orientation tout au long du lycée</a:t>
            </a:r>
            <a:r>
              <a:rPr lang="fr-FR" sz="2400" dirty="0"/>
              <a:t> </a:t>
            </a:r>
            <a:r>
              <a:rPr lang="fr-FR" sz="1800" dirty="0"/>
              <a:t>pour préparer les choix de parcours et, à terme, l'entrée dans l'enseignement supérieur.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3580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7A89B81-168B-4475-A217-4663AEEAB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94062"/>
              </p:ext>
            </p:extLst>
          </p:nvPr>
        </p:nvGraphicFramePr>
        <p:xfrm>
          <a:off x="590551" y="348191"/>
          <a:ext cx="531494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743">
                  <a:extLst>
                    <a:ext uri="{9D8B030D-6E8A-4147-A177-3AD203B41FA5}">
                      <a16:colId xmlns:a16="http://schemas.microsoft.com/office/drawing/2014/main" val="2601841244"/>
                    </a:ext>
                  </a:extLst>
                </a:gridCol>
                <a:gridCol w="1627206">
                  <a:extLst>
                    <a:ext uri="{9D8B030D-6E8A-4147-A177-3AD203B41FA5}">
                      <a16:colId xmlns:a16="http://schemas.microsoft.com/office/drawing/2014/main" val="571596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Enseignements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Horaire élève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009924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dirty="0"/>
                        <a:t>Enseignements communs</a:t>
                      </a: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7252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Français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4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37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Histoire-géographie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3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194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LVA et LVB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4 h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850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Enseignement scientifique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381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Education physique et sportive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26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Enseignement moral et civique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 h annuelles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9906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dirty="0"/>
                        <a:t>Enseignements de spécialité : 3 au choix</a:t>
                      </a: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365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Spécialité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4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8029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/>
                        <a:t>Spécialité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4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1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/>
                        <a:t>Spécialité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48537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6F820FE-BDDB-4992-B11A-06E77A5FCC07}"/>
              </a:ext>
            </a:extLst>
          </p:cNvPr>
          <p:cNvSpPr/>
          <p:nvPr/>
        </p:nvSpPr>
        <p:spPr>
          <a:xfrm>
            <a:off x="590551" y="4901684"/>
            <a:ext cx="5314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/>
              <a:t>(*) un enseignement de mathématiques spécifique intégré à l’enseignement scientifique d’1h30 est proposé en 2022-2023 aux élèves qui le souhaitent et qui ne suivent pas l’enseignement de spécialité mathématiques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5FEA0DC-0D1B-4ADC-B799-754D68304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594685"/>
              </p:ext>
            </p:extLst>
          </p:nvPr>
        </p:nvGraphicFramePr>
        <p:xfrm>
          <a:off x="6343648" y="363007"/>
          <a:ext cx="523875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363">
                  <a:extLst>
                    <a:ext uri="{9D8B030D-6E8A-4147-A177-3AD203B41FA5}">
                      <a16:colId xmlns:a16="http://schemas.microsoft.com/office/drawing/2014/main" val="771076487"/>
                    </a:ext>
                  </a:extLst>
                </a:gridCol>
                <a:gridCol w="1488389">
                  <a:extLst>
                    <a:ext uri="{9D8B030D-6E8A-4147-A177-3AD203B41FA5}">
                      <a16:colId xmlns:a16="http://schemas.microsoft.com/office/drawing/2014/main" val="4167795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Enseignements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Horaire élève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96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Accompagnement au choix de l'orientation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 h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0989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Heures de vie de classe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2774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Enseignements optionnels</a:t>
                      </a: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42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Langue vivante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3 h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215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LCA : latin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3 h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862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LCA : grec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3 h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11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Musique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517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19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7CE49-BEEE-4E68-8D1B-0D0E7FF0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Les modalités d’examens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DD367A-B218-48A9-BB6A-9356D3DE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6474"/>
            <a:ext cx="10058400" cy="3592619"/>
          </a:xfrm>
        </p:spPr>
        <p:txBody>
          <a:bodyPr/>
          <a:lstStyle/>
          <a:p>
            <a:r>
              <a:rPr lang="fr-FR" dirty="0"/>
              <a:t>Le baccalauréat est un examen qui se passe tout au long de l'année de première et de terminale.</a:t>
            </a:r>
          </a:p>
          <a:p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D56155D-D936-4794-8FD2-BA5D2A907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829988"/>
              </p:ext>
            </p:extLst>
          </p:nvPr>
        </p:nvGraphicFramePr>
        <p:xfrm>
          <a:off x="2314575" y="2943226"/>
          <a:ext cx="6953250" cy="216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311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32494-86D1-48EF-8490-B7FF2247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9AF9E0-9685-4E9F-B7EC-162E285A9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118004"/>
            <a:ext cx="6352029" cy="6621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2F44AD-57F2-4BE1-8BCA-1091153A694B}"/>
              </a:ext>
            </a:extLst>
          </p:cNvPr>
          <p:cNvSpPr/>
          <p:nvPr/>
        </p:nvSpPr>
        <p:spPr>
          <a:xfrm>
            <a:off x="619126" y="4777085"/>
            <a:ext cx="2028824" cy="138499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b="1" i="1" dirty="0">
                <a:solidFill>
                  <a:schemeClr val="bg1"/>
                </a:solidFill>
              </a:rPr>
              <a:t>En EPS, la note retenue au titre du contrôle continu est la moyenne des notes obtenues dans le cadre du contrôle en cours de formation.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C739E9B-E026-46BD-86DC-E703D2B0D7D0}"/>
              </a:ext>
            </a:extLst>
          </p:cNvPr>
          <p:cNvCxnSpPr/>
          <p:nvPr/>
        </p:nvCxnSpPr>
        <p:spPr>
          <a:xfrm flipH="1">
            <a:off x="2647950" y="5095875"/>
            <a:ext cx="2571750" cy="21907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61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2F01AB-6868-4748-BDE1-9EA309E0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Les épreuves de Français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C7DD70-5E50-451B-9836-4C6D271FC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Intervention des enseignants de français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47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2F01AB-6868-4748-BDE1-9EA309E0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Comment préparer son orientation après le BAC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C7DD70-5E50-451B-9836-4C6D271FC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Intervention d’une Psychologue de l’Education Nationale :</a:t>
            </a:r>
          </a:p>
          <a:p>
            <a:r>
              <a:rPr lang="fr-FR" dirty="0"/>
              <a:t>Mme Pouteau ou Mme </a:t>
            </a:r>
            <a:r>
              <a:rPr lang="fr-FR" dirty="0" err="1"/>
              <a:t>Jeanberné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663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02"/>
          </a:xfrm>
        </p:spPr>
        <p:txBody>
          <a:bodyPr>
            <a:normAutofit/>
          </a:bodyPr>
          <a:lstStyle/>
          <a:p>
            <a:r>
              <a:rPr lang="fr-FR" b="1" dirty="0"/>
              <a:t>CONTACTER LA VIE SCOLAIRE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2328"/>
            <a:ext cx="10515600" cy="4351338"/>
          </a:xfrm>
        </p:spPr>
        <p:txBody>
          <a:bodyPr/>
          <a:lstStyle/>
          <a:p>
            <a:r>
              <a:rPr lang="fr-FR" dirty="0"/>
              <a:t>Pour toutes demandes merci de contacter en priorité le BVS:</a:t>
            </a:r>
          </a:p>
          <a:p>
            <a:pPr marL="0" indent="0">
              <a:buNone/>
            </a:pPr>
            <a:r>
              <a:rPr lang="fr-FR" dirty="0"/>
              <a:t>	02 43 59 17 54   / 	</a:t>
            </a:r>
            <a:r>
              <a:rPr lang="fr-FR" dirty="0">
                <a:hlinkClick r:id="rId3"/>
              </a:rPr>
              <a:t>bvs.pare-ambroise@ac-nantes.fr</a:t>
            </a:r>
            <a:endParaRPr lang="fr-FR" dirty="0"/>
          </a:p>
          <a:p>
            <a:r>
              <a:rPr lang="fr-FR" dirty="0"/>
              <a:t>Site internet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F23151-0FD6-4C28-8601-7E933AD17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235" y="2530765"/>
            <a:ext cx="5610281" cy="37776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9142B5-16C2-4E5B-AC02-680E452BD7DB}"/>
              </a:ext>
            </a:extLst>
          </p:cNvPr>
          <p:cNvSpPr/>
          <p:nvPr/>
        </p:nvSpPr>
        <p:spPr>
          <a:xfrm>
            <a:off x="4064000" y="5528615"/>
            <a:ext cx="1376218" cy="90487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F5B3DDE-F6BF-464C-B222-3A8C61E1A3D3}"/>
              </a:ext>
            </a:extLst>
          </p:cNvPr>
          <p:cNvCxnSpPr>
            <a:cxnSpLocks/>
          </p:cNvCxnSpPr>
          <p:nvPr/>
        </p:nvCxnSpPr>
        <p:spPr>
          <a:xfrm>
            <a:off x="2032000" y="2863273"/>
            <a:ext cx="2032000" cy="26653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618026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18139</TotalTime>
  <Words>542</Words>
  <Application>Microsoft Office PowerPoint</Application>
  <PresentationFormat>Grand écran</PresentationFormat>
  <Paragraphs>88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Berlin Sans FB</vt:lpstr>
      <vt:lpstr>Calibri</vt:lpstr>
      <vt:lpstr>Calibri Light</vt:lpstr>
      <vt:lpstr>Courier New</vt:lpstr>
      <vt:lpstr>Wingdings</vt:lpstr>
      <vt:lpstr>Rétrospective</vt:lpstr>
      <vt:lpstr>Présentation PowerPoint</vt:lpstr>
      <vt:lpstr>Présentation PowerPoint</vt:lpstr>
      <vt:lpstr>La classe de première</vt:lpstr>
      <vt:lpstr>Présentation PowerPoint</vt:lpstr>
      <vt:lpstr>Les modalités d’examens</vt:lpstr>
      <vt:lpstr>Présentation PowerPoint</vt:lpstr>
      <vt:lpstr>Les épreuves de Français</vt:lpstr>
      <vt:lpstr>Comment préparer son orientation après le BAC</vt:lpstr>
      <vt:lpstr>CONTACTER LA VIE SCOLAIRE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provadj</dc:creator>
  <cp:lastModifiedBy>provadj</cp:lastModifiedBy>
  <cp:revision>68</cp:revision>
  <cp:lastPrinted>2022-10-18T07:37:46Z</cp:lastPrinted>
  <dcterms:created xsi:type="dcterms:W3CDTF">2019-09-23T13:44:20Z</dcterms:created>
  <dcterms:modified xsi:type="dcterms:W3CDTF">2022-11-05T18:19:38Z</dcterms:modified>
</cp:coreProperties>
</file>